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6" r:id="rId8"/>
    <p:sldId id="262" r:id="rId9"/>
    <p:sldId id="263" r:id="rId10"/>
    <p:sldId id="264" r:id="rId11"/>
    <p:sldId id="267" r:id="rId12"/>
    <p:sldId id="265" r:id="rId13"/>
    <p:sldId id="268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34" d="100"/>
          <a:sy n="34" d="100"/>
        </p:scale>
        <p:origin x="-1397" y="-4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853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5679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4212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684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1736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191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021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514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775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782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262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BF83D-FCE8-44C5-8C26-BC6D50384584}" type="datetimeFigureOut">
              <a:rPr lang="es-CO" smtClean="0"/>
              <a:t>15/06/2015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371A1-9528-41D2-A2A3-FFC8852150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737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image" Target="../media/image5.png"/><Relationship Id="rId5" Type="http://schemas.openxmlformats.org/officeDocument/2006/relationships/image" Target="../media/image9.jpeg"/><Relationship Id="rId10" Type="http://schemas.openxmlformats.org/officeDocument/2006/relationships/image" Target="../media/image4.png"/><Relationship Id="rId4" Type="http://schemas.openxmlformats.org/officeDocument/2006/relationships/image" Target="../media/image8.jpeg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69108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331259" y="1193601"/>
            <a:ext cx="957430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 smtClean="0">
                <a:latin typeface="Bookman Old Style" panose="02050604050505020204" pitchFamily="18" charset="0"/>
              </a:rPr>
              <a:t>RESULTADOS PILOTO </a:t>
            </a:r>
          </a:p>
          <a:p>
            <a:pPr algn="ctr"/>
            <a:r>
              <a:rPr lang="es-CO" sz="3200" b="1" dirty="0" smtClean="0">
                <a:latin typeface="Bookman Old Style" panose="02050604050505020204" pitchFamily="18" charset="0"/>
              </a:rPr>
              <a:t>ACREDITACIÓN DE LA CALIDAD</a:t>
            </a:r>
          </a:p>
          <a:p>
            <a:pPr algn="ctr"/>
            <a:endParaRPr lang="es-CO" sz="3200" b="1" dirty="0" smtClean="0">
              <a:latin typeface="Bookman Old Style" panose="02050604050505020204" pitchFamily="18" charset="0"/>
            </a:endParaRPr>
          </a:p>
          <a:p>
            <a:pPr algn="ctr"/>
            <a:r>
              <a:rPr lang="es-CO" sz="3200" b="1" dirty="0" smtClean="0">
                <a:latin typeface="Bookman Old Style" panose="02050604050505020204" pitchFamily="18" charset="0"/>
              </a:rPr>
              <a:t>REGIONALES ATLÁNTICO Y NARIÑO</a:t>
            </a:r>
          </a:p>
          <a:p>
            <a:pPr algn="ctr"/>
            <a:endParaRPr lang="es-CO" sz="3200" b="1" dirty="0" smtClean="0">
              <a:latin typeface="Bookman Old Style" panose="02050604050505020204" pitchFamily="18" charset="0"/>
            </a:endParaRPr>
          </a:p>
          <a:p>
            <a:pPr algn="ctr"/>
            <a:r>
              <a:rPr lang="es-CO" sz="3200" b="1" dirty="0" smtClean="0">
                <a:latin typeface="Bookman Old Style" panose="02050604050505020204" pitchFamily="18" charset="0"/>
              </a:rPr>
              <a:t>COLOMBIA</a:t>
            </a:r>
          </a:p>
          <a:p>
            <a:pPr algn="ctr"/>
            <a:r>
              <a:rPr lang="es-CO" sz="3200" b="1" dirty="0" smtClean="0">
                <a:latin typeface="Bookman Old Style" panose="02050604050505020204" pitchFamily="18" charset="0"/>
              </a:rPr>
              <a:t>2014 - 2015</a:t>
            </a:r>
          </a:p>
          <a:p>
            <a:endParaRPr lang="es-CO" sz="2400" b="1" dirty="0"/>
          </a:p>
        </p:txBody>
      </p:sp>
      <p:grpSp>
        <p:nvGrpSpPr>
          <p:cNvPr id="14" name="Grupo 7"/>
          <p:cNvGrpSpPr/>
          <p:nvPr/>
        </p:nvGrpSpPr>
        <p:grpSpPr>
          <a:xfrm>
            <a:off x="1669063" y="5538677"/>
            <a:ext cx="8825368" cy="964974"/>
            <a:chOff x="620192" y="5625877"/>
            <a:chExt cx="8825368" cy="964974"/>
          </a:xfrm>
        </p:grpSpPr>
        <p:grpSp>
          <p:nvGrpSpPr>
            <p:cNvPr id="15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17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13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45996" y="1091316"/>
            <a:ext cx="107000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Bookman Old Style" panose="02050604050505020204" pitchFamily="18" charset="0"/>
              </a:rPr>
              <a:t>AMENAZAS</a:t>
            </a:r>
          </a:p>
          <a:p>
            <a:pPr algn="ctr"/>
            <a:endParaRPr lang="es-CO" b="1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Que no haya continuidad en el proceso.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 smtClean="0">
                <a:latin typeface="Bookman Old Style" panose="02050604050505020204" pitchFamily="18" charset="0"/>
              </a:rPr>
              <a:t>No </a:t>
            </a:r>
            <a:r>
              <a:rPr lang="es-ES_tradnl" dirty="0">
                <a:latin typeface="Bookman Old Style" panose="02050604050505020204" pitchFamily="18" charset="0"/>
              </a:rPr>
              <a:t>se cuenta con personal interdisciplinario suficiente en los territorios para llevar a cabo el proceso.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No hubo continuidad del proceso ni acompañamiento a la construcción e implementación de los planes de mejora. 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Falta de conocimiento de la prueba piloto por parte de quienes la aplicaron</a:t>
            </a:r>
            <a:r>
              <a:rPr lang="es-ES_tradnl" dirty="0" smtClean="0">
                <a:latin typeface="Bookman Old Style" panose="020506040505050202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Falta de retroalimentación oportuna de los resultados del piloto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 smtClean="0">
                <a:latin typeface="Bookman Old Style" panose="02050604050505020204" pitchFamily="18" charset="0"/>
              </a:rPr>
              <a:t>Falta </a:t>
            </a:r>
            <a:r>
              <a:rPr lang="es-ES_tradnl" dirty="0">
                <a:latin typeface="Bookman Old Style" panose="02050604050505020204" pitchFamily="18" charset="0"/>
              </a:rPr>
              <a:t>de retroalimentación oportuna de los resultados de la verificación del cumplimiento de los estándares priorizados.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Tras el piloto se evidencia que aún no se está prestando el servicio con adecuados </a:t>
            </a:r>
            <a:r>
              <a:rPr lang="es-ES_tradnl" dirty="0" smtClean="0">
                <a:latin typeface="Bookman Old Style" panose="02050604050505020204" pitchFamily="18" charset="0"/>
              </a:rPr>
              <a:t>condiciones </a:t>
            </a:r>
            <a:r>
              <a:rPr lang="es-ES_tradnl" dirty="0">
                <a:latin typeface="Bookman Old Style" panose="02050604050505020204" pitchFamily="18" charset="0"/>
              </a:rPr>
              <a:t>de calidad</a:t>
            </a:r>
            <a:r>
              <a:rPr lang="es-ES_tradnl" dirty="0" smtClean="0">
                <a:latin typeface="Bookman Old Style" panose="02050604050505020204" pitchFamily="18" charset="0"/>
              </a:rPr>
              <a:t>. </a:t>
            </a:r>
            <a:endParaRPr lang="es-CO" dirty="0"/>
          </a:p>
          <a:p>
            <a:endParaRPr lang="es-CO" dirty="0"/>
          </a:p>
        </p:txBody>
      </p:sp>
      <p:grpSp>
        <p:nvGrpSpPr>
          <p:cNvPr id="12" name="Grupo 7"/>
          <p:cNvGrpSpPr/>
          <p:nvPr/>
        </p:nvGrpSpPr>
        <p:grpSpPr>
          <a:xfrm>
            <a:off x="1669063" y="5538677"/>
            <a:ext cx="8825368" cy="964974"/>
            <a:chOff x="620192" y="5625877"/>
            <a:chExt cx="8825368" cy="964974"/>
          </a:xfrm>
        </p:grpSpPr>
        <p:grpSp>
          <p:nvGrpSpPr>
            <p:cNvPr id="20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2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1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8773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-1"/>
            <a:ext cx="12240838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530606" y="222061"/>
            <a:ext cx="522414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</a:pPr>
            <a:r>
              <a:rPr lang="es-CO" b="1" dirty="0"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ANÁLISIS </a:t>
            </a:r>
            <a:r>
              <a:rPr lang="es-CO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GENERAL DEL </a:t>
            </a:r>
            <a:r>
              <a:rPr lang="es-CO" b="1" dirty="0"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PILOTO </a:t>
            </a:r>
            <a:r>
              <a:rPr lang="es-CO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190750"/>
              </p:ext>
            </p:extLst>
          </p:nvPr>
        </p:nvGraphicFramePr>
        <p:xfrm>
          <a:off x="449943" y="852249"/>
          <a:ext cx="11117943" cy="4820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64921"/>
                <a:gridCol w="5853022"/>
              </a:tblGrid>
              <a:tr h="371391">
                <a:tc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FORTALEZAS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OPORTUNIDADES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559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ES_tradnl" sz="1400" b="0" dirty="0">
                          <a:effectLst/>
                        </a:rPr>
                        <a:t>La implementación de un esquema intersectorial para la verificación de estándares favorece los procesos de calidad de la educación inicial.</a:t>
                      </a:r>
                      <a:endParaRPr lang="es-CO" sz="14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ES_tradnl" sz="1400" b="0" dirty="0">
                          <a:effectLst/>
                        </a:rPr>
                        <a:t>Focalización de estándares básicos para iniciar un proceso de gestión de la calidad</a:t>
                      </a:r>
                      <a:endParaRPr lang="es-CO" sz="14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ES_tradnl" sz="1400" b="0" dirty="0">
                          <a:effectLst/>
                        </a:rPr>
                        <a:t>Posibilidades que se dieron de priorizar unos estándares básicos para pensar en ofrecer o desarrollar la calidad en educación inicial </a:t>
                      </a:r>
                      <a:endParaRPr lang="es-CO" sz="1400" b="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ES_tradnl" sz="1400" dirty="0">
                          <a:effectLst/>
                        </a:rPr>
                        <a:t>Posibilitar que dentro del </a:t>
                      </a:r>
                      <a:r>
                        <a:rPr lang="es-ES_tradnl" sz="1400" dirty="0" smtClean="0">
                          <a:effectLst/>
                        </a:rPr>
                        <a:t>Sistema </a:t>
                      </a:r>
                      <a:r>
                        <a:rPr lang="es-ES_tradnl" sz="1400" dirty="0">
                          <a:effectLst/>
                        </a:rPr>
                        <a:t>de </a:t>
                      </a:r>
                      <a:r>
                        <a:rPr lang="es-ES_tradnl" sz="1400" dirty="0" smtClean="0">
                          <a:effectLst/>
                        </a:rPr>
                        <a:t>Gestión de la Calidad </a:t>
                      </a:r>
                      <a:r>
                        <a:rPr lang="es-ES_tradnl" sz="1400" dirty="0">
                          <a:effectLst/>
                        </a:rPr>
                        <a:t>que el Ministerio de Educación Nacional ha definido, </a:t>
                      </a:r>
                      <a:r>
                        <a:rPr lang="es-ES_tradnl" sz="1400" dirty="0" smtClean="0">
                          <a:effectLst/>
                        </a:rPr>
                        <a:t>se contemplen </a:t>
                      </a:r>
                      <a:r>
                        <a:rPr lang="es-ES_tradnl" sz="1400" dirty="0">
                          <a:effectLst/>
                        </a:rPr>
                        <a:t>comisiones multisectoriales como parte del proceso de inspección y vigilancia logrando la comprensión misma de la activación de rutas para el logro de las condiciones necesarias para garantizar la calidad.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ES_tradnl" sz="1400" dirty="0">
                          <a:effectLst/>
                        </a:rPr>
                        <a:t>Oportunidad para garantizar la equidad en las condiciones de atención en las diferentes modalidades – </a:t>
                      </a:r>
                      <a:r>
                        <a:rPr lang="es-ES_tradnl" sz="1400" dirty="0" smtClean="0">
                          <a:effectLst/>
                        </a:rPr>
                        <a:t>lograr</a:t>
                      </a:r>
                      <a:r>
                        <a:rPr lang="es-ES_tradnl" sz="1400" baseline="0" dirty="0" smtClean="0">
                          <a:effectLst/>
                        </a:rPr>
                        <a:t> los m</a:t>
                      </a:r>
                      <a:r>
                        <a:rPr lang="es-ES_tradnl" sz="1400" dirty="0" smtClean="0">
                          <a:effectLst/>
                        </a:rPr>
                        <a:t>ismos </a:t>
                      </a:r>
                      <a:r>
                        <a:rPr lang="es-ES_tradnl" sz="1400" dirty="0">
                          <a:effectLst/>
                        </a:rPr>
                        <a:t>parámetros de calidad para todas las modalidades de educación inicial 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ES_tradnl" sz="1400" dirty="0">
                          <a:effectLst/>
                        </a:rPr>
                        <a:t>Reflexión sobre el valor agregado que dan las </a:t>
                      </a:r>
                      <a:r>
                        <a:rPr lang="es-ES_tradnl" sz="1400" dirty="0" smtClean="0">
                          <a:effectLst/>
                        </a:rPr>
                        <a:t>Entidades Administradoras de Servicio (EAS) </a:t>
                      </a:r>
                      <a:endParaRPr lang="es-CO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71391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DEBILIDADES</a:t>
                      </a:r>
                      <a:endParaRPr lang="es-CO" sz="14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AMENAZAS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23666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CO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Ausencia de acompañamiento técnico para la formulación e  implementación de planes de mejoramiento en las Unidades de Servicio, lo cual se</a:t>
                      </a:r>
                      <a:r>
                        <a:rPr lang="es-CO" sz="14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evidencia en el desconocimiento de estas en el sentido de prestar un servicio de calidad para niños, niñas y familias, más allá de las acciones de control que puedan aplicarse desde el proceso de supervisión.</a:t>
                      </a:r>
                      <a:endParaRPr lang="es-CO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ES_tradnl" sz="1400" dirty="0">
                          <a:effectLst/>
                        </a:rPr>
                        <a:t>Rotación de equipos a nivel nacional y a nivel territorial que realicen el seguimiento a la </a:t>
                      </a:r>
                      <a:r>
                        <a:rPr lang="es-ES_tradnl" sz="1400" dirty="0" smtClean="0">
                          <a:effectLst/>
                        </a:rPr>
                        <a:t>actividad.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ES_tradnl" sz="1400" baseline="0" dirty="0" smtClean="0">
                          <a:effectLst/>
                        </a:rPr>
                        <a:t>Contratación de EAS por períodos de tiempo cortos no favorece el fortalecimiento institucional al interior de las Unidades de Servicio.</a:t>
                      </a:r>
                      <a:endParaRPr lang="es-CO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20" name="Grupo 7"/>
          <p:cNvGrpSpPr/>
          <p:nvPr/>
        </p:nvGrpSpPr>
        <p:grpSpPr>
          <a:xfrm>
            <a:off x="1669063" y="5748000"/>
            <a:ext cx="8825368" cy="1109999"/>
            <a:chOff x="620192" y="5625877"/>
            <a:chExt cx="8825368" cy="964974"/>
          </a:xfrm>
        </p:grpSpPr>
        <p:grpSp>
          <p:nvGrpSpPr>
            <p:cNvPr id="21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3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2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324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83929" y="474787"/>
            <a:ext cx="5224141" cy="580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ctr">
              <a:lnSpc>
                <a:spcPct val="150000"/>
              </a:lnSpc>
            </a:pPr>
            <a:r>
              <a:rPr lang="es-CO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CONCLUSIONES </a:t>
            </a:r>
          </a:p>
        </p:txBody>
      </p:sp>
      <p:grpSp>
        <p:nvGrpSpPr>
          <p:cNvPr id="20" name="Grupo 7"/>
          <p:cNvGrpSpPr/>
          <p:nvPr/>
        </p:nvGrpSpPr>
        <p:grpSpPr>
          <a:xfrm>
            <a:off x="1669063" y="5748000"/>
            <a:ext cx="8825368" cy="1109999"/>
            <a:chOff x="620192" y="5625877"/>
            <a:chExt cx="8825368" cy="964974"/>
          </a:xfrm>
        </p:grpSpPr>
        <p:grpSp>
          <p:nvGrpSpPr>
            <p:cNvPr id="21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3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2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  <p:sp>
        <p:nvSpPr>
          <p:cNvPr id="2" name="1 CuadroTexto"/>
          <p:cNvSpPr txBox="1"/>
          <p:nvPr/>
        </p:nvSpPr>
        <p:spPr>
          <a:xfrm>
            <a:off x="58488" y="1356304"/>
            <a:ext cx="1239954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O" dirty="0" smtClean="0">
                <a:latin typeface="Bookman Old Style" panose="02050604050505020204" pitchFamily="18" charset="0"/>
              </a:rPr>
              <a:t>El sistema de acreditación debe hacer parte de un proceso progresivo de implementación  del sistema </a:t>
            </a:r>
          </a:p>
          <a:p>
            <a:pPr algn="just"/>
            <a:r>
              <a:rPr lang="es-CO" dirty="0" smtClean="0">
                <a:latin typeface="Bookman Old Style" panose="02050604050505020204" pitchFamily="18" charset="0"/>
              </a:rPr>
              <a:t>de gestión de calidad en educación inicial.</a:t>
            </a:r>
          </a:p>
          <a:p>
            <a:pPr algn="just"/>
            <a:endParaRPr lang="es-CO" dirty="0" smtClean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O" dirty="0" smtClean="0">
                <a:latin typeface="Bookman Old Style" panose="02050604050505020204" pitchFamily="18" charset="0"/>
              </a:rPr>
              <a:t>Los territorios están iniciando la etapa de sensibilización y conocimiento de las condiciones de calidad </a:t>
            </a:r>
          </a:p>
          <a:p>
            <a:pPr algn="just"/>
            <a:r>
              <a:rPr lang="es-CO" dirty="0" smtClean="0">
                <a:latin typeface="Bookman Old Style" panose="02050604050505020204" pitchFamily="18" charset="0"/>
              </a:rPr>
              <a:t>definidas por el País desde la Estrategia Nacional De Cero a Siempre. </a:t>
            </a:r>
          </a:p>
          <a:p>
            <a:pPr algn="just"/>
            <a:endParaRPr lang="es-CO" dirty="0" smtClean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O" dirty="0" smtClean="0">
                <a:latin typeface="Bookman Old Style" panose="02050604050505020204" pitchFamily="18" charset="0"/>
              </a:rPr>
              <a:t>Existe apertura en las EAS y UDS (en general) frente a la implementación de estrategias que permitan </a:t>
            </a:r>
          </a:p>
          <a:p>
            <a:pPr algn="just"/>
            <a:r>
              <a:rPr lang="es-CO" dirty="0" smtClean="0">
                <a:latin typeface="Bookman Old Style" panose="02050604050505020204" pitchFamily="18" charset="0"/>
              </a:rPr>
              <a:t>alcanzar condiciones de calidad y procesos de verificación. 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CO" dirty="0" smtClean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O" dirty="0" smtClean="0">
                <a:latin typeface="Bookman Old Style" panose="02050604050505020204" pitchFamily="18" charset="0"/>
              </a:rPr>
              <a:t>La coordinación intersectorial debe avanzar en la lógica de una gestión articulada para la asesoría y </a:t>
            </a:r>
          </a:p>
          <a:p>
            <a:pPr algn="just"/>
            <a:r>
              <a:rPr lang="es-CO" dirty="0" smtClean="0">
                <a:latin typeface="Bookman Old Style" panose="02050604050505020204" pitchFamily="18" charset="0"/>
              </a:rPr>
              <a:t>verificación de las condiciones de calidad en educación inicial en los territorios. </a:t>
            </a:r>
          </a:p>
          <a:p>
            <a:pPr algn="just"/>
            <a:endParaRPr lang="es-CO" dirty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O" dirty="0" smtClean="0">
                <a:latin typeface="Bookman Old Style" panose="02050604050505020204" pitchFamily="18" charset="0"/>
              </a:rPr>
              <a:t>Los estándares de calidad deben ser analizados e implementados desde el enfoque diferencial, de acuerdo</a:t>
            </a:r>
          </a:p>
          <a:p>
            <a:pPr algn="just"/>
            <a:r>
              <a:rPr lang="es-CO" dirty="0" smtClean="0">
                <a:latin typeface="Bookman Old Style" panose="02050604050505020204" pitchFamily="18" charset="0"/>
              </a:rPr>
              <a:t>A las características poblacionales en las que viven los niños, niñas y familias.</a:t>
            </a:r>
            <a:endParaRPr lang="es-CO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0" name="Grupo 7"/>
          <p:cNvGrpSpPr/>
          <p:nvPr/>
        </p:nvGrpSpPr>
        <p:grpSpPr>
          <a:xfrm>
            <a:off x="1669063" y="5748000"/>
            <a:ext cx="8825368" cy="1109999"/>
            <a:chOff x="620192" y="5625877"/>
            <a:chExt cx="8825368" cy="964974"/>
          </a:xfrm>
        </p:grpSpPr>
        <p:grpSp>
          <p:nvGrpSpPr>
            <p:cNvPr id="21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3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2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  <p:sp>
        <p:nvSpPr>
          <p:cNvPr id="3" name="2 Rectángulo"/>
          <p:cNvSpPr/>
          <p:nvPr/>
        </p:nvSpPr>
        <p:spPr>
          <a:xfrm>
            <a:off x="174812" y="883041"/>
            <a:ext cx="12017188" cy="35086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ookman Old Style" panose="02050604050505020204" pitchFamily="18" charset="0"/>
              </a:rPr>
              <a:t>LA CONVICCIÓN DE LA CALIDAD EXISTE YA !!!</a:t>
            </a:r>
          </a:p>
          <a:p>
            <a:pPr algn="ctr"/>
            <a:endParaRPr lang="es-ES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ookman Old Style" panose="02050604050505020204" pitchFamily="18" charset="0"/>
            </a:endParaRPr>
          </a:p>
          <a:p>
            <a:pPr algn="ctr"/>
            <a:r>
              <a:rPr lang="es-ES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ookman Old Style" panose="02050604050505020204" pitchFamily="18" charset="0"/>
              </a:rPr>
              <a:t>MUCHAS GRACIAS </a:t>
            </a:r>
            <a:endParaRPr lang="es-E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35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69108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827315" y="2165774"/>
            <a:ext cx="103196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CO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Arial Unicode MS" panose="020B0604020202020204" pitchFamily="34" charset="-128"/>
                <a:cs typeface="Arial" panose="020B0604020202020204" pitchFamily="34" charset="0"/>
              </a:rPr>
              <a:t>Identificar criterios (condiciones básicas para la operación de los servicios) e indicadores cualitativos y cuantitativos para categorizar las áreas territoriales y decidir la focalización objeto de proyecto piloto. </a:t>
            </a: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s-CO" dirty="0" smtClean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CO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Arial Unicode MS" panose="020B0604020202020204" pitchFamily="34" charset="-128"/>
                <a:cs typeface="Arial" panose="020B0604020202020204" pitchFamily="34" charset="0"/>
              </a:rPr>
              <a:t>Identificación de un proceso para verificación de estándares y la elaboración del plan de mejoramiento. </a:t>
            </a:r>
          </a:p>
          <a:p>
            <a:pPr marL="285750" lvl="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s-CO" dirty="0" smtClean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CO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Arial Unicode MS" panose="020B0604020202020204" pitchFamily="34" charset="-128"/>
                <a:cs typeface="Arial" panose="020B0604020202020204" pitchFamily="34" charset="0"/>
              </a:rPr>
              <a:t>Definir la estructura de comisión para la acreditación, así mismo las competencias de cada nivel (reglas a nivel nacional, procedimiento de acreditación para lo regional y actividades de acompañamiento a nivel territorial). </a:t>
            </a:r>
            <a:endParaRPr lang="es-CO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371706" y="911088"/>
            <a:ext cx="4523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Bookman Old Style" panose="02050604050505020204" pitchFamily="18" charset="0"/>
              </a:rPr>
              <a:t>OBJETIVOS DEL PILOTO 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669063" y="5538677"/>
            <a:ext cx="8825368" cy="964974"/>
            <a:chOff x="620192" y="5625877"/>
            <a:chExt cx="8825368" cy="964974"/>
          </a:xfrm>
        </p:grpSpPr>
        <p:grpSp>
          <p:nvGrpSpPr>
            <p:cNvPr id="7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052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50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51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49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15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69108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827316" y="2165774"/>
            <a:ext cx="8998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b="1" dirty="0" smtClean="0">
                <a:latin typeface="Bookman Old Style" panose="02050604050505020204" pitchFamily="18" charset="0"/>
              </a:rPr>
              <a:t>NIVEL NACIONAL</a:t>
            </a:r>
            <a:r>
              <a:rPr lang="es-ES" dirty="0" smtClean="0">
                <a:latin typeface="Bookman Old Style" panose="02050604050505020204" pitchFamily="18" charset="0"/>
              </a:rPr>
              <a:t>: ICBF, MEN, Coordinación </a:t>
            </a:r>
            <a:r>
              <a:rPr lang="es-ES" dirty="0">
                <a:latin typeface="Bookman Old Style" panose="02050604050505020204" pitchFamily="18" charset="0"/>
              </a:rPr>
              <a:t>de la </a:t>
            </a:r>
            <a:r>
              <a:rPr lang="es-ES" dirty="0" smtClean="0">
                <a:latin typeface="Bookman Old Style" panose="02050604050505020204" pitchFamily="18" charset="0"/>
              </a:rPr>
              <a:t>CIPI, CISP.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CO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b="1" dirty="0" smtClean="0">
                <a:latin typeface="Bookman Old Style" panose="02050604050505020204" pitchFamily="18" charset="0"/>
              </a:rPr>
              <a:t>NIVEL REGIONAL:  </a:t>
            </a:r>
            <a:r>
              <a:rPr lang="es-ES" dirty="0" smtClean="0">
                <a:latin typeface="Bookman Old Style" panose="02050604050505020204" pitchFamily="18" charset="0"/>
              </a:rPr>
              <a:t>ICBF </a:t>
            </a:r>
            <a:r>
              <a:rPr lang="es-ES" dirty="0">
                <a:latin typeface="Bookman Old Style" panose="02050604050505020204" pitchFamily="18" charset="0"/>
              </a:rPr>
              <a:t>(Regional y Centro Zonal), Secretarías de </a:t>
            </a:r>
            <a:r>
              <a:rPr lang="es-ES" dirty="0" smtClean="0">
                <a:latin typeface="Bookman Old Style" panose="02050604050505020204" pitchFamily="18" charset="0"/>
              </a:rPr>
              <a:t>Educación,  Sector Salud y Unidades </a:t>
            </a:r>
            <a:r>
              <a:rPr lang="es-ES" dirty="0">
                <a:latin typeface="Bookman Old Style" panose="02050604050505020204" pitchFamily="18" charset="0"/>
              </a:rPr>
              <a:t>de </a:t>
            </a:r>
            <a:r>
              <a:rPr lang="es-ES" dirty="0" smtClean="0">
                <a:latin typeface="Bookman Old Style" panose="02050604050505020204" pitchFamily="18" charset="0"/>
              </a:rPr>
              <a:t>servicio de los </a:t>
            </a:r>
            <a:r>
              <a:rPr lang="es-ES" dirty="0">
                <a:latin typeface="Bookman Old Style" panose="02050604050505020204" pitchFamily="18" charset="0"/>
              </a:rPr>
              <a:t>departamentos de Atlántico y </a:t>
            </a:r>
            <a:r>
              <a:rPr lang="es-ES" dirty="0" smtClean="0">
                <a:latin typeface="Bookman Old Style" panose="02050604050505020204" pitchFamily="18" charset="0"/>
              </a:rPr>
              <a:t>Nariño.</a:t>
            </a:r>
            <a:endParaRPr lang="es-CO" dirty="0">
              <a:latin typeface="Bookman Old Style" panose="020506040505050202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879977" y="895948"/>
            <a:ext cx="3151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Bookman Old Style" panose="02050604050505020204" pitchFamily="18" charset="0"/>
              </a:rPr>
              <a:t>PARTICIPANTES </a:t>
            </a:r>
          </a:p>
        </p:txBody>
      </p:sp>
      <p:grpSp>
        <p:nvGrpSpPr>
          <p:cNvPr id="18" name="Grupo 7"/>
          <p:cNvGrpSpPr/>
          <p:nvPr/>
        </p:nvGrpSpPr>
        <p:grpSpPr>
          <a:xfrm>
            <a:off x="1669063" y="5538677"/>
            <a:ext cx="8825368" cy="964974"/>
            <a:chOff x="620192" y="5625877"/>
            <a:chExt cx="8825368" cy="964974"/>
          </a:xfrm>
        </p:grpSpPr>
        <p:grpSp>
          <p:nvGrpSpPr>
            <p:cNvPr id="19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1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0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888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3052483" y="554302"/>
            <a:ext cx="8872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latin typeface="Bookman Old Style" panose="02050604050505020204" pitchFamily="18" charset="0"/>
              </a:rPr>
              <a:t>METODOLOGIA PARA EL DESARROLLO DEL PILOTO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29416" y="1700718"/>
            <a:ext cx="1149530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CO" b="1" dirty="0" smtClean="0">
                <a:latin typeface="Bookman Old Style" panose="02050604050505020204" pitchFamily="18" charset="0"/>
              </a:rPr>
              <a:t>ALISTAMIENTO:</a:t>
            </a:r>
          </a:p>
          <a:p>
            <a:endParaRPr lang="es-CO" b="1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dirty="0" smtClean="0">
                <a:latin typeface="Bookman Old Style" panose="02050604050505020204" pitchFamily="18" charset="0"/>
              </a:rPr>
              <a:t>Definición de procedimientos e instrumentos para el desarrollo del piloto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CO" dirty="0" smtClean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CO" dirty="0" smtClean="0">
                <a:latin typeface="Bookman Old Style" panose="02050604050505020204" pitchFamily="18" charset="0"/>
              </a:rPr>
              <a:t>Definición de estándares de calidad priorizados para el desarrollo del piloto. (Quince en total de acuerdo a los componentes del servicio.</a:t>
            </a:r>
          </a:p>
          <a:p>
            <a:endParaRPr lang="es-CO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dirty="0" smtClean="0">
                <a:latin typeface="Bookman Old Style" panose="02050604050505020204" pitchFamily="18" charset="0"/>
              </a:rPr>
              <a:t>Conformación de Comisión Regional y Comisión Técnica </a:t>
            </a:r>
            <a:r>
              <a:rPr lang="es-CO" dirty="0" err="1" smtClean="0">
                <a:latin typeface="Bookman Old Style" panose="02050604050505020204" pitchFamily="18" charset="0"/>
              </a:rPr>
              <a:t>Multiprofesional</a:t>
            </a:r>
            <a:r>
              <a:rPr lang="es-CO" dirty="0" smtClean="0">
                <a:latin typeface="Bookman Old Style" panose="020506040505050202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CO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dirty="0" smtClean="0">
                <a:latin typeface="Bookman Old Style" panose="02050604050505020204" pitchFamily="18" charset="0"/>
              </a:rPr>
              <a:t>Selección de Unidades de Servicio que participarán por cada una de las Regionales (Modalidades Institucional, Familiar y Comunitaria.</a:t>
            </a:r>
            <a:endParaRPr lang="es-CO" dirty="0">
              <a:latin typeface="Bookman Old Style" panose="02050604050505020204" pitchFamily="18" charset="0"/>
            </a:endParaRPr>
          </a:p>
        </p:txBody>
      </p:sp>
      <p:grpSp>
        <p:nvGrpSpPr>
          <p:cNvPr id="19" name="Grupo 7"/>
          <p:cNvGrpSpPr/>
          <p:nvPr/>
        </p:nvGrpSpPr>
        <p:grpSpPr>
          <a:xfrm>
            <a:off x="1669063" y="5538677"/>
            <a:ext cx="8825368" cy="964974"/>
            <a:chOff x="620192" y="5625877"/>
            <a:chExt cx="8825368" cy="964974"/>
          </a:xfrm>
        </p:grpSpPr>
        <p:grpSp>
          <p:nvGrpSpPr>
            <p:cNvPr id="20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2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1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7159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14514"/>
            <a:ext cx="12240838" cy="68434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843438" y="219876"/>
            <a:ext cx="8911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latin typeface="Bookman Old Style" panose="02050604050505020204" pitchFamily="18" charset="0"/>
              </a:rPr>
              <a:t>METODOLOGIA PARA EL DESARROLLO DEL PILOTO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35441" y="681541"/>
            <a:ext cx="1149530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  <a:p>
            <a:r>
              <a:rPr lang="es-CO" b="1" dirty="0" smtClean="0"/>
              <a:t>2</a:t>
            </a:r>
            <a:r>
              <a:rPr lang="es-CO" sz="1600" b="1" dirty="0" smtClean="0">
                <a:latin typeface="Bookman Old Style" panose="02050604050505020204" pitchFamily="18" charset="0"/>
              </a:rPr>
              <a:t>. IMPLEMENTACIÓN:</a:t>
            </a:r>
          </a:p>
          <a:p>
            <a:endParaRPr lang="es-CO" sz="1600" b="1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Bookman Old Style" panose="02050604050505020204" pitchFamily="18" charset="0"/>
              </a:rPr>
              <a:t>Taller inicial para presentación del proceso por parte de la Comisión Regional a las Comisiones Técnicas en cada una de las regionales.</a:t>
            </a:r>
          </a:p>
          <a:p>
            <a:endParaRPr lang="es-CO" sz="1600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Bookman Old Style" panose="02050604050505020204" pitchFamily="18" charset="0"/>
              </a:rPr>
              <a:t>Definición de compromisos, competencias y cronograma para la realización de las visitas a las Unidades de Servicio.</a:t>
            </a:r>
          </a:p>
          <a:p>
            <a:endParaRPr lang="es-CO" sz="1600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 smtClean="0">
                <a:latin typeface="Bookman Old Style" panose="02050604050505020204" pitchFamily="18" charset="0"/>
              </a:rPr>
              <a:t>Desarrollo de visitas en las cuales se realiza observación de los espacios que conforman la Unidad, así como las dinámicas al interior de estas. Así mismo se diligenciaron los instrumentos: 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s-CO" sz="1600" dirty="0" smtClean="0">
                <a:latin typeface="Bookman Old Style" panose="02050604050505020204" pitchFamily="18" charset="0"/>
              </a:rPr>
              <a:t>F</a:t>
            </a:r>
            <a:r>
              <a:rPr lang="es-ES" sz="1600" dirty="0" err="1" smtClean="0">
                <a:latin typeface="Bookman Old Style" panose="02050604050505020204" pitchFamily="18" charset="0"/>
              </a:rPr>
              <a:t>icha</a:t>
            </a:r>
            <a:r>
              <a:rPr lang="es-ES" sz="1600" dirty="0" smtClean="0">
                <a:latin typeface="Bookman Old Style" panose="02050604050505020204" pitchFamily="18" charset="0"/>
              </a:rPr>
              <a:t> </a:t>
            </a:r>
            <a:r>
              <a:rPr lang="es-ES" sz="1600" dirty="0">
                <a:latin typeface="Bookman Old Style" panose="02050604050505020204" pitchFamily="18" charset="0"/>
              </a:rPr>
              <a:t>de Verificación de Estándares </a:t>
            </a:r>
            <a:r>
              <a:rPr lang="es-ES" sz="1600" dirty="0" smtClean="0">
                <a:latin typeface="Bookman Old Style" panose="02050604050505020204" pitchFamily="18" charset="0"/>
              </a:rPr>
              <a:t>Básicos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latin typeface="Bookman Old Style" panose="02050604050505020204" pitchFamily="18" charset="0"/>
              </a:rPr>
              <a:t>Ficha </a:t>
            </a:r>
            <a:r>
              <a:rPr lang="es-ES" sz="1600" dirty="0">
                <a:latin typeface="Bookman Old Style" panose="02050604050505020204" pitchFamily="18" charset="0"/>
              </a:rPr>
              <a:t>de evaluación </a:t>
            </a:r>
            <a:r>
              <a:rPr lang="es-ES" sz="1600" dirty="0" smtClean="0">
                <a:latin typeface="Bookman Old Style" panose="02050604050505020204" pitchFamily="18" charset="0"/>
              </a:rPr>
              <a:t>sintética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latin typeface="Bookman Old Style" panose="02050604050505020204" pitchFamily="18" charset="0"/>
              </a:rPr>
              <a:t>Evaluación </a:t>
            </a:r>
            <a:r>
              <a:rPr lang="es-ES" sz="1600" dirty="0">
                <a:latin typeface="Bookman Old Style" panose="02050604050505020204" pitchFamily="18" charset="0"/>
              </a:rPr>
              <a:t>sintética </a:t>
            </a:r>
            <a:r>
              <a:rPr lang="es-ES" sz="1600" dirty="0" smtClean="0">
                <a:latin typeface="Bookman Old Style" panose="02050604050505020204" pitchFamily="18" charset="0"/>
              </a:rPr>
              <a:t>conclusiva.</a:t>
            </a:r>
          </a:p>
          <a:p>
            <a:endParaRPr lang="es-ES" sz="1600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O" sz="1600" dirty="0">
                <a:latin typeface="Bookman Old Style" panose="02050604050505020204" pitchFamily="18" charset="0"/>
              </a:rPr>
              <a:t>Diligenciamiento de informe que consolida los resultados del proceso que se llevó a cabo</a:t>
            </a:r>
            <a:r>
              <a:rPr lang="es-CO" sz="1600" dirty="0" smtClean="0">
                <a:latin typeface="Bookman Old Style" panose="020506040505050202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CO" sz="16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600" dirty="0" smtClean="0">
                <a:latin typeface="Bookman Old Style" panose="02050604050505020204" pitchFamily="18" charset="0"/>
              </a:rPr>
              <a:t>Talleres de cierre en los dos departamentos, en los que participó la Comisión Técnica </a:t>
            </a:r>
            <a:r>
              <a:rPr lang="es-ES" sz="1600" dirty="0" err="1" smtClean="0">
                <a:latin typeface="Bookman Old Style" panose="02050604050505020204" pitchFamily="18" charset="0"/>
              </a:rPr>
              <a:t>Multiprofesional</a:t>
            </a:r>
            <a:r>
              <a:rPr lang="es-ES" sz="1600" dirty="0" smtClean="0">
                <a:latin typeface="Bookman Old Style" panose="02050604050505020204" pitchFamily="18" charset="0"/>
              </a:rPr>
              <a:t> y las Unidades de servicio.</a:t>
            </a:r>
            <a:endParaRPr lang="es-CO" sz="1600" dirty="0">
              <a:latin typeface="Bookman Old Style" panose="02050604050505020204" pitchFamily="18" charset="0"/>
            </a:endParaRPr>
          </a:p>
        </p:txBody>
      </p:sp>
      <p:grpSp>
        <p:nvGrpSpPr>
          <p:cNvPr id="19" name="Grupo 7"/>
          <p:cNvGrpSpPr/>
          <p:nvPr/>
        </p:nvGrpSpPr>
        <p:grpSpPr>
          <a:xfrm>
            <a:off x="1669063" y="5538677"/>
            <a:ext cx="8825368" cy="964974"/>
            <a:chOff x="620192" y="5625877"/>
            <a:chExt cx="8825368" cy="964974"/>
          </a:xfrm>
        </p:grpSpPr>
        <p:grpSp>
          <p:nvGrpSpPr>
            <p:cNvPr id="20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2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1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599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1" name="Picture 3" descr="E:\ICBF - Fortalecimiento de la Calidad\Acreditación de Calidad_Euosocial\ICBFBQLLA_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120" y="1400732"/>
            <a:ext cx="3391793" cy="2259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:\ICBF - Fortalecimiento de la Calidad\Acreditación de Calidad_Euosocial\ICBFBQLL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944" y="3715963"/>
            <a:ext cx="3357508" cy="21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\Videos\IMG_007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8038" y="1400731"/>
            <a:ext cx="2904988" cy="2178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:\ICBF - Fortalecimiento de la Calidad\Acreditación de Calidad_Euosocial\ICBFBQLLA_1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006" y="3688961"/>
            <a:ext cx="3618750" cy="206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ser\Videos\IMG_007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438" y="1426615"/>
            <a:ext cx="2944273" cy="2208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upo 7"/>
          <p:cNvGrpSpPr/>
          <p:nvPr/>
        </p:nvGrpSpPr>
        <p:grpSpPr>
          <a:xfrm>
            <a:off x="1669063" y="5862203"/>
            <a:ext cx="8825368" cy="861326"/>
            <a:chOff x="620192" y="5625877"/>
            <a:chExt cx="8825368" cy="964974"/>
          </a:xfrm>
        </p:grpSpPr>
        <p:grpSp>
          <p:nvGrpSpPr>
            <p:cNvPr id="21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3" name="Picture 4" descr="LOGO-ICBF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7 Imagen"/>
              <p:cNvPicPr>
                <a:picLocks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0 Imagen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2" name="Imagen 10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  <p:sp>
        <p:nvSpPr>
          <p:cNvPr id="27" name="CuadroTexto 10"/>
          <p:cNvSpPr txBox="1"/>
          <p:nvPr/>
        </p:nvSpPr>
        <p:spPr>
          <a:xfrm>
            <a:off x="2302475" y="566527"/>
            <a:ext cx="7341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latin typeface="Bookman Old Style" panose="02050604050505020204" pitchFamily="18" charset="0"/>
              </a:rPr>
              <a:t>RESULTADOS DEL PILOTO  </a:t>
            </a:r>
          </a:p>
        </p:txBody>
      </p:sp>
    </p:spTree>
    <p:extLst>
      <p:ext uri="{BB962C8B-B14F-4D97-AF65-F5344CB8AC3E}">
        <p14:creationId xmlns:p14="http://schemas.microsoft.com/office/powerpoint/2010/main" val="137841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65593" y="614539"/>
            <a:ext cx="1108501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Bookman Old Style" panose="02050604050505020204" pitchFamily="18" charset="0"/>
              </a:rPr>
              <a:t>FORTALEZAS</a:t>
            </a:r>
          </a:p>
          <a:p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Identificación de actores del </a:t>
            </a:r>
            <a:r>
              <a:rPr lang="es-ES_tradnl" dirty="0" smtClean="0">
                <a:latin typeface="Bookman Old Style" panose="02050604050505020204" pitchFamily="18" charset="0"/>
              </a:rPr>
              <a:t>SNBF.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 smtClean="0">
                <a:latin typeface="Bookman Old Style" panose="02050604050505020204" pitchFamily="18" charset="0"/>
              </a:rPr>
              <a:t>Proceso avalado por un experto.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Información clara – instrumentos útiles y </a:t>
            </a:r>
            <a:r>
              <a:rPr lang="es-ES_tradnl" dirty="0" smtClean="0">
                <a:latin typeface="Bookman Old Style" panose="02050604050505020204" pitchFamily="18" charset="0"/>
              </a:rPr>
              <a:t>claros.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Equidad en condiciones de atención a todos los </a:t>
            </a:r>
            <a:r>
              <a:rPr lang="es-ES_tradnl" dirty="0" smtClean="0">
                <a:latin typeface="Bookman Old Style" panose="02050604050505020204" pitchFamily="18" charset="0"/>
              </a:rPr>
              <a:t>niños y niñas </a:t>
            </a:r>
            <a:r>
              <a:rPr lang="es-ES_tradnl" dirty="0">
                <a:latin typeface="Bookman Old Style" panose="02050604050505020204" pitchFamily="18" charset="0"/>
              </a:rPr>
              <a:t>en diferentes </a:t>
            </a:r>
            <a:r>
              <a:rPr lang="es-ES_tradnl" dirty="0" smtClean="0">
                <a:latin typeface="Bookman Old Style" panose="02050604050505020204" pitchFamily="18" charset="0"/>
              </a:rPr>
              <a:t>modalidades.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Conocer la realidad en la prestación del servicio, si se está realizando bajo principios de calidad</a:t>
            </a:r>
            <a:r>
              <a:rPr lang="es-ES_tradnl" dirty="0" smtClean="0">
                <a:latin typeface="Bookman Old Style" panose="02050604050505020204" pitchFamily="18" charset="0"/>
              </a:rPr>
              <a:t>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 smtClean="0">
                <a:latin typeface="Bookman Old Style" panose="02050604050505020204" pitchFamily="18" charset="0"/>
              </a:rPr>
              <a:t>Idoneidad del talento humano de la comisión </a:t>
            </a:r>
            <a:r>
              <a:rPr lang="es-ES_tradnl" dirty="0" err="1" smtClean="0">
                <a:latin typeface="Bookman Old Style" panose="02050604050505020204" pitchFamily="18" charset="0"/>
              </a:rPr>
              <a:t>multi</a:t>
            </a:r>
            <a:r>
              <a:rPr lang="es-ES_tradnl" dirty="0" smtClean="0">
                <a:latin typeface="Bookman Old Style" panose="02050604050505020204" pitchFamily="18" charset="0"/>
              </a:rPr>
              <a:t> profesional.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Evidenciar la articulación que debe darse entre todos los componentes del servicio, logrando  un conocimiento más </a:t>
            </a:r>
            <a:r>
              <a:rPr lang="es-ES_tradnl" dirty="0" smtClean="0">
                <a:latin typeface="Bookman Old Style" panose="02050604050505020204" pitchFamily="18" charset="0"/>
              </a:rPr>
              <a:t>detallado </a:t>
            </a:r>
            <a:r>
              <a:rPr lang="es-ES_tradnl" dirty="0">
                <a:latin typeface="Bookman Old Style" panose="02050604050505020204" pitchFamily="18" charset="0"/>
              </a:rPr>
              <a:t>de estos.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Unificación de criterios para prestar el servicio con calidad.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Participación de varias entidades del Sistema Nacional en la verificación del cumplimiento de los estándares.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La documentación aportada por las Unidades de Servicio permitió verificar el cumplimiento de los estándares de calidad.</a:t>
            </a:r>
            <a:endParaRPr lang="es-CO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dirty="0">
                <a:latin typeface="Bookman Old Style" panose="02050604050505020204" pitchFamily="18" charset="0"/>
              </a:rPr>
              <a:t>Las variables referidas en los instrumentos son claras y facilitan la comprensión de los requerimientos. </a:t>
            </a:r>
            <a:endParaRPr lang="es-CO" dirty="0">
              <a:latin typeface="Bookman Old Style" panose="02050604050505020204" pitchFamily="18" charset="0"/>
            </a:endParaRPr>
          </a:p>
          <a:p>
            <a:endParaRPr lang="es-CO" dirty="0"/>
          </a:p>
        </p:txBody>
      </p:sp>
      <p:grpSp>
        <p:nvGrpSpPr>
          <p:cNvPr id="20" name="Grupo 7"/>
          <p:cNvGrpSpPr/>
          <p:nvPr/>
        </p:nvGrpSpPr>
        <p:grpSpPr>
          <a:xfrm>
            <a:off x="1683316" y="5764341"/>
            <a:ext cx="8825368" cy="964974"/>
            <a:chOff x="620192" y="5625877"/>
            <a:chExt cx="8825368" cy="964974"/>
          </a:xfrm>
        </p:grpSpPr>
        <p:grpSp>
          <p:nvGrpSpPr>
            <p:cNvPr id="21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3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2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3213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0481" y="451801"/>
            <a:ext cx="11977265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Bookman Old Style" panose="02050604050505020204" pitchFamily="18" charset="0"/>
              </a:rPr>
              <a:t>OPORTUNIDADES</a:t>
            </a:r>
          </a:p>
          <a:p>
            <a:pPr algn="ctr"/>
            <a:endParaRPr lang="es-CO" sz="1700" b="1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 smtClean="0">
                <a:latin typeface="Bookman Old Style" panose="02050604050505020204" pitchFamily="18" charset="0"/>
              </a:rPr>
              <a:t>Coordinación interinstitucional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 smtClean="0">
                <a:latin typeface="Bookman Old Style" panose="02050604050505020204" pitchFamily="18" charset="0"/>
              </a:rPr>
              <a:t>Reconocimiento de las condiciones de calidad en educación inicial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>
                <a:latin typeface="Bookman Old Style" panose="02050604050505020204" pitchFamily="18" charset="0"/>
              </a:rPr>
              <a:t>Unificar el concepto de calidad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 smtClean="0">
                <a:latin typeface="Bookman Old Style" panose="02050604050505020204" pitchFamily="18" charset="0"/>
              </a:rPr>
              <a:t>Comisión </a:t>
            </a:r>
            <a:r>
              <a:rPr lang="es-ES_tradnl" sz="1700" dirty="0">
                <a:latin typeface="Bookman Old Style" panose="02050604050505020204" pitchFamily="18" charset="0"/>
              </a:rPr>
              <a:t>conformada por diferentes perfiles y diferentes instituciones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 smtClean="0">
                <a:latin typeface="Bookman Old Style" panose="02050604050505020204" pitchFamily="18" charset="0"/>
              </a:rPr>
              <a:t>EAS </a:t>
            </a:r>
            <a:r>
              <a:rPr lang="es-ES_tradnl" sz="1700" dirty="0">
                <a:latin typeface="Bookman Old Style" panose="02050604050505020204" pitchFamily="18" charset="0"/>
              </a:rPr>
              <a:t>– no solo tienen que cumplir con capacidad técnica, o presupuestal. Reflexión sobre el valor agregado que le da a la operación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es-ES_tradnl" sz="1700" dirty="0">
                <a:latin typeface="Bookman Old Style" panose="02050604050505020204" pitchFamily="18" charset="0"/>
              </a:rPr>
              <a:t>La conformación de la comisión por perfiles profesionales y por las diferentes entidades evidencia la articulación </a:t>
            </a:r>
            <a:r>
              <a:rPr lang="es-ES_tradnl" sz="1700" dirty="0" smtClean="0">
                <a:latin typeface="Bookman Old Style" panose="02050604050505020204" pitchFamily="18" charset="0"/>
              </a:rPr>
              <a:t>y </a:t>
            </a:r>
            <a:r>
              <a:rPr lang="es-ES_tradnl" sz="1700" dirty="0">
                <a:latin typeface="Bookman Old Style" panose="02050604050505020204" pitchFamily="18" charset="0"/>
              </a:rPr>
              <a:t>coordinación interinstitucional necesaria para llevar a cabo los procesos de atención integral con niñas y niños.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>
                <a:latin typeface="Bookman Old Style" panose="02050604050505020204" pitchFamily="18" charset="0"/>
              </a:rPr>
              <a:t>Este tipo de pilotaje contribuye al fortalecimiento de la calidad en tanto sea continuo y </a:t>
            </a:r>
            <a:r>
              <a:rPr lang="es-ES_tradnl" sz="1700" dirty="0" smtClean="0">
                <a:latin typeface="Bookman Old Style" panose="02050604050505020204" pitchFamily="18" charset="0"/>
              </a:rPr>
              <a:t>progresivo, permitiendo que </a:t>
            </a:r>
            <a:r>
              <a:rPr lang="es-ES_tradnl" sz="1700" dirty="0">
                <a:latin typeface="Bookman Old Style" panose="02050604050505020204" pitchFamily="18" charset="0"/>
              </a:rPr>
              <a:t>las EAS formulen acciones preventivas y correctivas para garantizar un servicio de calidad.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 smtClean="0">
                <a:latin typeface="Bookman Old Style" panose="02050604050505020204" pitchFamily="18" charset="0"/>
              </a:rPr>
              <a:t>Aumento </a:t>
            </a:r>
            <a:r>
              <a:rPr lang="es-ES_tradnl" sz="1700" dirty="0">
                <a:latin typeface="Bookman Old Style" panose="02050604050505020204" pitchFamily="18" charset="0"/>
              </a:rPr>
              <a:t>de la demanda del servicio gracias a la divulgación.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>
                <a:latin typeface="Bookman Old Style" panose="02050604050505020204" pitchFamily="18" charset="0"/>
              </a:rPr>
              <a:t>Conocer los mecanismos para verificación del cumplimiento de los estándares representan una oportunidad para el fortalecimiento de las Unidades de Servicio.</a:t>
            </a:r>
            <a:endParaRPr lang="es-CO" sz="17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700" dirty="0" smtClean="0">
                <a:latin typeface="Bookman Old Style" panose="02050604050505020204" pitchFamily="18" charset="0"/>
              </a:rPr>
              <a:t>Identificar </a:t>
            </a:r>
            <a:r>
              <a:rPr lang="es-ES_tradnl" sz="1700" dirty="0">
                <a:latin typeface="Bookman Old Style" panose="02050604050505020204" pitchFamily="18" charset="0"/>
              </a:rPr>
              <a:t>las debilidades con el fin de llevar a cabo acciones para solucionarlas a través de los planes de mejoramiento, tales como hallazgos en la infraestructura o la falta de equidad laboral de los agentes educativos, etc</a:t>
            </a:r>
            <a:r>
              <a:rPr lang="es-ES_tradnl" sz="1700" dirty="0" smtClean="0">
                <a:latin typeface="Bookman Old Style" panose="02050604050505020204" pitchFamily="18" charset="0"/>
              </a:rPr>
              <a:t>.</a:t>
            </a:r>
            <a:endParaRPr lang="es-CO" sz="1700" dirty="0">
              <a:latin typeface="Bookman Old Style" panose="02050604050505020204" pitchFamily="18" charset="0"/>
            </a:endParaRPr>
          </a:p>
        </p:txBody>
      </p:sp>
      <p:grpSp>
        <p:nvGrpSpPr>
          <p:cNvPr id="12" name="Grupo 7"/>
          <p:cNvGrpSpPr/>
          <p:nvPr/>
        </p:nvGrpSpPr>
        <p:grpSpPr>
          <a:xfrm>
            <a:off x="1669063" y="5538677"/>
            <a:ext cx="8825368" cy="964974"/>
            <a:chOff x="620192" y="5625877"/>
            <a:chExt cx="8825368" cy="964974"/>
          </a:xfrm>
        </p:grpSpPr>
        <p:grpSp>
          <p:nvGrpSpPr>
            <p:cNvPr id="20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2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1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33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85"/>
          <p:cNvPicPr preferRelativeResize="0"/>
          <p:nvPr/>
        </p:nvPicPr>
        <p:blipFill rotWithShape="1">
          <a:blip r:embed="rId2"/>
          <a:srcRect t="4989" b="11226"/>
          <a:stretch/>
        </p:blipFill>
        <p:spPr>
          <a:xfrm>
            <a:off x="-48838" y="0"/>
            <a:ext cx="1224083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51670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56242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8515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  <a:tab pos="5851525" algn="r"/>
              </a:tabLst>
            </a:pPr>
            <a:r>
              <a:rPr kumimoji="0" lang="es-ES" altLang="es-CO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s-ES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7172" y="625152"/>
            <a:ext cx="1105348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latin typeface="Bookman Old Style" panose="02050604050505020204" pitchFamily="18" charset="0"/>
              </a:rPr>
              <a:t>DEBILIDADES</a:t>
            </a:r>
          </a:p>
          <a:p>
            <a:pPr algn="ctr"/>
            <a:endParaRPr lang="es-CO" sz="1600" b="1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 smtClean="0">
                <a:latin typeface="Bookman Old Style" panose="02050604050505020204" pitchFamily="18" charset="0"/>
              </a:rPr>
              <a:t>Los </a:t>
            </a:r>
            <a:r>
              <a:rPr lang="es-ES_tradnl" sz="1600" dirty="0">
                <a:latin typeface="Bookman Old Style" panose="02050604050505020204" pitchFamily="18" charset="0"/>
              </a:rPr>
              <a:t>15 estándares priorizados para el piloto no son suficientes para verificar el cumplimiento de las condiciones </a:t>
            </a:r>
            <a:r>
              <a:rPr lang="es-ES_tradnl" sz="1600" dirty="0" smtClean="0">
                <a:latin typeface="Bookman Old Style" panose="02050604050505020204" pitchFamily="18" charset="0"/>
              </a:rPr>
              <a:t>de </a:t>
            </a:r>
            <a:r>
              <a:rPr lang="es-ES_tradnl" sz="1600" dirty="0">
                <a:latin typeface="Bookman Old Style" panose="02050604050505020204" pitchFamily="18" charset="0"/>
              </a:rPr>
              <a:t>calidad en la Unidad de Servicio. Estándares deberían ser más para medir las variables.</a:t>
            </a:r>
            <a:endParaRPr lang="es-CO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 smtClean="0">
                <a:latin typeface="Bookman Old Style" panose="02050604050505020204" pitchFamily="18" charset="0"/>
              </a:rPr>
              <a:t>Se </a:t>
            </a:r>
            <a:r>
              <a:rPr lang="es-ES_tradnl" sz="1600" dirty="0">
                <a:latin typeface="Bookman Old Style" panose="02050604050505020204" pitchFamily="18" charset="0"/>
              </a:rPr>
              <a:t>había dicho que el proceso venia por etapas: inspección, control y vigilancia. En la primera visita que se </a:t>
            </a:r>
            <a:r>
              <a:rPr lang="es-ES_tradnl" sz="1600" dirty="0" smtClean="0">
                <a:latin typeface="Bookman Old Style" panose="02050604050505020204" pitchFamily="18" charset="0"/>
              </a:rPr>
              <a:t>suponía era </a:t>
            </a:r>
            <a:r>
              <a:rPr lang="es-ES_tradnl" sz="1600" dirty="0">
                <a:latin typeface="Bookman Old Style" panose="02050604050505020204" pitchFamily="18" charset="0"/>
              </a:rPr>
              <a:t>de inspección/acompañamiento y se sintió más como de </a:t>
            </a:r>
            <a:r>
              <a:rPr lang="es-ES_tradnl" sz="1600" dirty="0" smtClean="0">
                <a:latin typeface="Bookman Old Style" panose="02050604050505020204" pitchFamily="18" charset="0"/>
              </a:rPr>
              <a:t>control. </a:t>
            </a:r>
            <a:endParaRPr lang="es-CO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Bookman Old Style" panose="02050604050505020204" pitchFamily="18" charset="0"/>
              </a:rPr>
              <a:t>Falta de compromiso de las entidades </a:t>
            </a:r>
            <a:r>
              <a:rPr lang="es-ES_tradnl" sz="1600" dirty="0" smtClean="0">
                <a:latin typeface="Bookman Old Style" panose="02050604050505020204" pitchFamily="18" charset="0"/>
              </a:rPr>
              <a:t>involucradas, no se contó con todos los profesionales para la verificación de estándares.</a:t>
            </a:r>
            <a:endParaRPr lang="es-CO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Bookman Old Style" panose="02050604050505020204" pitchFamily="18" charset="0"/>
              </a:rPr>
              <a:t>No se ha pensado en los recursos que requiere un plan de </a:t>
            </a:r>
            <a:r>
              <a:rPr lang="es-ES_tradnl" sz="1600" dirty="0" smtClean="0">
                <a:latin typeface="Bookman Old Style" panose="02050604050505020204" pitchFamily="18" charset="0"/>
              </a:rPr>
              <a:t>mejoramiento para su implementación.</a:t>
            </a:r>
            <a:endParaRPr lang="es-CO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Bookman Old Style" panose="02050604050505020204" pitchFamily="18" charset="0"/>
              </a:rPr>
              <a:t>No se cuenta con equipos </a:t>
            </a:r>
            <a:r>
              <a:rPr lang="es-ES_tradnl" sz="1600" dirty="0" smtClean="0">
                <a:latin typeface="Bookman Old Style" panose="02050604050505020204" pitchFamily="18" charset="0"/>
              </a:rPr>
              <a:t>interdisciplinarios que acompañen técnicamente el cumplimiento de los estándares.</a:t>
            </a:r>
            <a:endParaRPr lang="es-CO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 smtClean="0">
                <a:latin typeface="Bookman Old Style" panose="02050604050505020204" pitchFamily="18" charset="0"/>
              </a:rPr>
              <a:t>Falta pensar la devolución de resultados.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 smtClean="0">
                <a:latin typeface="Bookman Old Style" panose="02050604050505020204" pitchFamily="18" charset="0"/>
              </a:rPr>
              <a:t>Falta </a:t>
            </a:r>
            <a:r>
              <a:rPr lang="es-ES_tradnl" sz="1600" dirty="0">
                <a:latin typeface="Bookman Old Style" panose="02050604050505020204" pitchFamily="18" charset="0"/>
              </a:rPr>
              <a:t>de seguimiento a los planes de </a:t>
            </a:r>
            <a:r>
              <a:rPr lang="es-ES_tradnl" sz="1600" dirty="0" smtClean="0">
                <a:latin typeface="Bookman Old Style" panose="02050604050505020204" pitchFamily="18" charset="0"/>
              </a:rPr>
              <a:t>mejoramiento.</a:t>
            </a:r>
            <a:endParaRPr lang="es-CO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Bookman Old Style" panose="02050604050505020204" pitchFamily="18" charset="0"/>
              </a:rPr>
              <a:t>Falta de compromiso por parte de las entidades involucradas con respecto al seguimiento al proceso.</a:t>
            </a:r>
            <a:endParaRPr lang="es-CO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Bookman Old Style" panose="02050604050505020204" pitchFamily="18" charset="0"/>
              </a:rPr>
              <a:t>La etapa de inspección (seguimiento) del proceso no se dio satisfactoriamente.</a:t>
            </a:r>
            <a:endParaRPr lang="es-CO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Bookman Old Style" panose="02050604050505020204" pitchFamily="18" charset="0"/>
              </a:rPr>
              <a:t>El instrumento es estandarizado y no contempla las particularidades poblacionales y territoriales</a:t>
            </a:r>
            <a:r>
              <a:rPr lang="es-ES_tradnl" sz="1600" dirty="0" smtClean="0">
                <a:latin typeface="Bookman Old Style" panose="020506040505050202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Bookman Old Style" panose="02050604050505020204" pitchFamily="18" charset="0"/>
              </a:rPr>
              <a:t>Infraestructura – no es fácil subsanar si hay </a:t>
            </a:r>
            <a:r>
              <a:rPr lang="es-ES_tradnl" sz="1600" dirty="0" smtClean="0">
                <a:latin typeface="Bookman Old Style" panose="02050604050505020204" pitchFamily="18" charset="0"/>
              </a:rPr>
              <a:t>fallas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latin typeface="Bookman Old Style" panose="02050604050505020204" pitchFamily="18" charset="0"/>
              </a:rPr>
              <a:t>Falta de intervención del Estado frente a la situación de los agentes educativos – Oferta salario a agentes</a:t>
            </a:r>
            <a:r>
              <a:rPr lang="es-ES_tradnl" sz="1600" dirty="0" smtClean="0">
                <a:latin typeface="Bookman Old Style" panose="02050604050505020204" pitchFamily="18" charset="0"/>
              </a:rPr>
              <a:t>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ES_tradnl" sz="1600" dirty="0" smtClean="0">
                <a:latin typeface="Bookman Old Style" panose="02050604050505020204" pitchFamily="18" charset="0"/>
              </a:rPr>
              <a:t>No tener la disponibilidad de tiempo para la verificación de todas las variables. </a:t>
            </a:r>
            <a:endParaRPr lang="es-CO" sz="1600" dirty="0"/>
          </a:p>
        </p:txBody>
      </p:sp>
      <p:grpSp>
        <p:nvGrpSpPr>
          <p:cNvPr id="12" name="Grupo 7"/>
          <p:cNvGrpSpPr/>
          <p:nvPr/>
        </p:nvGrpSpPr>
        <p:grpSpPr>
          <a:xfrm>
            <a:off x="1669063" y="5817169"/>
            <a:ext cx="8825368" cy="964974"/>
            <a:chOff x="620192" y="5625877"/>
            <a:chExt cx="8825368" cy="964974"/>
          </a:xfrm>
        </p:grpSpPr>
        <p:grpSp>
          <p:nvGrpSpPr>
            <p:cNvPr id="20" name="Grupo 6"/>
            <p:cNvGrpSpPr/>
            <p:nvPr/>
          </p:nvGrpSpPr>
          <p:grpSpPr>
            <a:xfrm>
              <a:off x="620192" y="5625877"/>
              <a:ext cx="6508752" cy="964974"/>
              <a:chOff x="5113562" y="5625877"/>
              <a:chExt cx="6508752" cy="964974"/>
            </a:xfrm>
          </p:grpSpPr>
          <p:pic>
            <p:nvPicPr>
              <p:cNvPr id="22" name="Picture 4" descr="LOGO-ICB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3562" y="5632231"/>
                <a:ext cx="633413" cy="792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2" descr="01_logo_cero_a_siempre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09239" y="5835201"/>
                <a:ext cx="1019175" cy="533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7 Imagen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7839" y="5625877"/>
                <a:ext cx="1514475" cy="790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" name="0 Imagen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433"/>
              <a:stretch>
                <a:fillRect/>
              </a:stretch>
            </p:blipFill>
            <p:spPr bwMode="auto">
              <a:xfrm>
                <a:off x="6504440" y="5835201"/>
                <a:ext cx="1535113" cy="755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1" name="Imagen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90" t="14048" r="13238" b="24365"/>
            <a:stretch/>
          </p:blipFill>
          <p:spPr>
            <a:xfrm>
              <a:off x="7821454" y="5640621"/>
              <a:ext cx="1624106" cy="7837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8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1433</Words>
  <Application>Microsoft Office PowerPoint</Application>
  <PresentationFormat>Personalizado</PresentationFormat>
  <Paragraphs>136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Rodríguez</dc:creator>
  <cp:lastModifiedBy>User</cp:lastModifiedBy>
  <cp:revision>31</cp:revision>
  <dcterms:created xsi:type="dcterms:W3CDTF">2015-06-13T22:32:09Z</dcterms:created>
  <dcterms:modified xsi:type="dcterms:W3CDTF">2015-06-16T03:01:00Z</dcterms:modified>
</cp:coreProperties>
</file>